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66" r:id="rId3"/>
    <p:sldId id="265" r:id="rId4"/>
    <p:sldId id="267" r:id="rId5"/>
    <p:sldId id="258" r:id="rId6"/>
    <p:sldId id="259" r:id="rId7"/>
    <p:sldId id="257" r:id="rId8"/>
    <p:sldId id="260" r:id="rId9"/>
    <p:sldId id="268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35DCCE2-3949-476B-B263-D7709091B6DF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840E87-E861-4333-A2FB-15CBBD9101F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9AFC23-A5E4-4BC9-8BC7-CAC649520D7A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710823-730F-4301-B975-815F8EF6E9C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51F0419D-74A0-4652-A5D3-7FB237AEE169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6972A2D-A0BE-4B40-95A1-088201C9BE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BE08EA-EC47-40AE-8AED-D755CF3030E8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08A09E-E901-4042-80F5-F123662CF4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7E8F399-0F63-4ADA-B5BB-B10B55351F4B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244D9E8E-EAC6-4D8C-8B75-24002DA28A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221B86-51B7-42AC-BC10-E76EE6419758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0EA36D-8BDF-4887-8E1C-ACBBED7374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A592B0-E098-4B8D-B790-F884EFFF4F3A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3408A1-4BC7-480F-A5BF-A9E8EC1686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017048-221E-4B52-9B64-665FC11A5631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1B0AC-DA01-4243-B720-C0C98746B0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3DD5A40-D27D-4FCF-8B7A-7F69EAF50CFB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FCA2F2-4CE6-487A-BD04-89290F6B4C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4874A6-BEE6-443A-A663-DCD46789D06F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8648AF-243B-4B67-976D-A6B881222EC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BB7610-F819-478D-8595-E3CB875C2B51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6E6B30-6682-4CC0-86C7-EBC55B1C98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113334C-A719-445F-80F0-FAB2961AEF9E}" type="datetimeFigureOut">
              <a:rPr lang="cs-CZ" smtClean="0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A30455A-7D2E-4502-95DB-16C612260A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6172200" cy="13223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     </a:t>
            </a:r>
            <a:r>
              <a:rPr lang="sk-SK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+mj-ea"/>
              </a:rPr>
              <a:t/>
            </a:r>
            <a:br>
              <a:rPr lang="sk-SK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+mj-ea"/>
              </a:rPr>
            </a:br>
            <a:r>
              <a:rPr lang="sk-SK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 </a:t>
            </a:r>
            <a:endParaRPr lang="cs-CZ" sz="3600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8794" y="2000240"/>
            <a:ext cx="6983412" cy="1428750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sk-SK" sz="2000" dirty="0" smtClean="0"/>
              <a:t>Materská škola so školským vzdelávacím programom </a:t>
            </a:r>
            <a:r>
              <a:rPr lang="sk-SK" sz="2000" dirty="0" err="1" smtClean="0">
                <a:solidFill>
                  <a:schemeClr val="accent6">
                    <a:lumMod val="75000"/>
                  </a:schemeClr>
                </a:solidFill>
              </a:rPr>
              <a:t>Grobček</a:t>
            </a: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 sa hrá a spoznáva svet 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sk-SK" sz="2000" dirty="0" smtClean="0"/>
              <a:t>zabezpečuje </a:t>
            </a:r>
            <a:r>
              <a:rPr lang="sk-SK" sz="2000" dirty="0" err="1" smtClean="0"/>
              <a:t>predprimárne</a:t>
            </a:r>
            <a:r>
              <a:rPr lang="sk-SK" sz="2000" dirty="0" smtClean="0"/>
              <a:t> vzdelávanie ISCED 0.</a:t>
            </a:r>
            <a:endParaRPr lang="cs-CZ" sz="2000" dirty="0"/>
          </a:p>
        </p:txBody>
      </p:sp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2798762" y="3571876"/>
            <a:ext cx="634523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Logo – </a:t>
            </a:r>
            <a:r>
              <a:rPr lang="sk-SK" sz="1400" dirty="0" err="1">
                <a:solidFill>
                  <a:schemeClr val="bg1"/>
                </a:solidFill>
                <a:latin typeface="Century Schoolbook" pitchFamily="18" charset="0"/>
              </a:rPr>
              <a:t>Grobček</a:t>
            </a:r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 sa hrá a spoznáva svet – znázorňuje </a:t>
            </a:r>
          </a:p>
          <a:p>
            <a:r>
              <a:rPr lang="sk-SK" sz="1400" dirty="0" err="1">
                <a:solidFill>
                  <a:schemeClr val="bg1"/>
                </a:solidFill>
                <a:latin typeface="Century Schoolbook" pitchFamily="18" charset="0"/>
              </a:rPr>
              <a:t>Grobčeka</a:t>
            </a:r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, ktorý sa formou hry pýta na všetko nové, objavuje</a:t>
            </a:r>
          </a:p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prírodu, pozoruje ľudí, kultúru, zoznamuje sa s kultúrnymi</a:t>
            </a:r>
          </a:p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tradíciami , spoznáva svet a sám seba. Práve obec Slovenský Grob,</a:t>
            </a:r>
          </a:p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v ktorej sa nachádza naša materská škola má veľa malých </a:t>
            </a:r>
            <a:r>
              <a:rPr lang="sk-SK" sz="1400" dirty="0" err="1">
                <a:solidFill>
                  <a:schemeClr val="bg1"/>
                </a:solidFill>
                <a:latin typeface="Century Schoolbook" pitchFamily="18" charset="0"/>
              </a:rPr>
              <a:t>Grobčekov</a:t>
            </a:r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,</a:t>
            </a:r>
          </a:p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ktorí sa radi hrajú na veľkom školskom dvore, podnikajú vychádzky do </a:t>
            </a:r>
          </a:p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prírody, okolitých záhrad, zoznamujú sa s kultúrnymi tradíciami, svojimi</a:t>
            </a:r>
          </a:p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vystúpeniami  prispievajú k rozvoju kultúry obci. Návštevami v základnej </a:t>
            </a:r>
          </a:p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škole a spoločnými akciami so školákmi spoznávajú nových ľudí a </a:t>
            </a:r>
          </a:p>
          <a:p>
            <a:r>
              <a:rPr lang="sk-SK" sz="1400" dirty="0">
                <a:solidFill>
                  <a:schemeClr val="bg1"/>
                </a:solidFill>
                <a:latin typeface="Century Schoolbook" pitchFamily="18" charset="0"/>
              </a:rPr>
              <a:t>v športových výkonoch spoznávajú samých seba.</a:t>
            </a:r>
            <a:endParaRPr lang="cs-CZ" sz="14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998220" y="764704"/>
            <a:ext cx="514756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Materská škola</a:t>
            </a:r>
          </a:p>
        </p:txBody>
      </p:sp>
    </p:spTree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HISTÓRIA MATERSKEJ ŠKOLY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Slovenský </a:t>
            </a:r>
            <a:r>
              <a:rPr lang="sk-SK" dirty="0" err="1" smtClean="0"/>
              <a:t>grob</a:t>
            </a:r>
            <a:endParaRPr lang="sk-SK" dirty="0"/>
          </a:p>
        </p:txBody>
      </p:sp>
      <p:pic>
        <p:nvPicPr>
          <p:cNvPr id="4" name="Zástupný symbol obsahu 3" descr="domc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3714752"/>
            <a:ext cx="3531314" cy="260098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28596" y="214290"/>
            <a:ext cx="75724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Začiatky organizovanej predškolskej výchovy detí v Slovenskom Grobe siahajú do roku 1946. Materská  škola vznikla z iniciatívy riaditeľa NŠ Andreja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Hanušovského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a mala jednu triedu. Počet detí nie je známy. Umiestnená bola v jednej miestnosti obecného úradu. Prvou učiteľkou bola Elena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Spišiaková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. Pracovala s veľkým nadšením a deti ju mali rady. Nacvičovala s nimi aj besiedky pre rodičov.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V roku 1949 sa škôlka presťahovala do domu roľníka Petra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Šilhára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, kde bola do roku 1951. Pôsobili tu postupne učiteľky Anna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Hanúsková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z Pezinka, Mária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Súčanská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z Čachtíc,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Lúlia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Hudecová z Novák a Angela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Palková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z Kysúc. V roku 1951 bola MŠ zrušená. Kronika uvádza, že tak bolo z dôvodu malého záujmu matiek, ktorí  neboli zamestnané a pracovali iba sezónne na poliach alebo vo vinohradoch.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Podľa ďalších údajov obecnej kroniky bola 18.01.1965 v obci opäť otvorená MŠ. Zriadili ju v dome Jána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Jajcaya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. Majiteľ si postavil nový dom a dal súhlas na adaptáciu starého pre účely MŠ. Riaditeľkou sa stala Antónia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Jajcayová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z 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Grinavy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. Škôlka mala jednu triedu, herňu a spálňu. Zariadenie nemalo kuchyňu, preto deti chodili cez poludnie obedovať domov a po obede sa vracali do MŠ. Keďže kapacita MŠ bola malá, prijímali sa iba deti zamestnaných mariek. Tento stav trval do roku 1971. Vtedy sa v budove starej ZDŠ uvoľnili dve učebne, ktoré boli upravené a prispôsobené na funkciu oddelení MŠ. Strava pre deti sa dovážala z jedálne ZDŠ. 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85720" y="571480"/>
            <a:ext cx="77153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Tretie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oddelenie MŠ bolo otvorené 07.04.1974. Bolo zriadené v byte Anny Rendekovej, ktoré si na tento účel prenajal MNV. Nová budova MŠ bola odovzdaná do užívania 30.01.1978. Mala 3 triedy s herňami, spálňami a soc. zariadeniami a jedálňou. Predškolské zariadenie vtedy navštevovalo 103 detí, malo 6 učiteliek a riaditeľkou bola Antónia Majerčíková. Od roku 1989 začal počet detí v MŠ klesať. Príčinou bolo sťahovanie mladých rodín do miest, ale aj nezamestnanosť matiek. Pod vedením Viery Klamovej mala MŠ 2 triedy so 46 deťmi. V roku 1994 bolo vykurovanie budovy plynofikované. 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V roku 1999 - 2002 bola riaditeľkou  Emília Žáčiková, MŠ mala 3 triedy. V konkurze na riaditeľku v roku 2002 uspela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Lubica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Šperková. Po jej odchode v januári 2006 po úspešnom absolvovaní konkurzu bola poverená riadením MŠ Marta Nemčeková. 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V súčasnosti má MŠ 4 triedy s 95 deťmi, 8 učiteľkami a 2 pracovníčkami v prevádzke.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14480" y="3643314"/>
            <a:ext cx="7200900" cy="1439862"/>
          </a:xfrm>
        </p:spPr>
        <p:txBody>
          <a:bodyPr rtlCol="0">
            <a:normAutofit/>
          </a:bodyPr>
          <a:lstStyle/>
          <a:p>
            <a:pPr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cs-CZ" sz="3600" b="1" dirty="0">
                <a:latin typeface="Century Schoolbook" pitchFamily="18" charset="0"/>
              </a:rPr>
              <a:t>je </a:t>
            </a:r>
          </a:p>
          <a:p>
            <a:pPr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sk-SK" sz="3600" b="1" dirty="0">
                <a:latin typeface="Century Schoolbook" pitchFamily="18" charset="0"/>
              </a:rPr>
              <a:t>od 6.30 h. do 17.00 h</a:t>
            </a:r>
            <a:r>
              <a:rPr lang="sk-SK" b="1" dirty="0">
                <a:latin typeface="Century Schoolbook" pitchFamily="18" charset="0"/>
              </a:rPr>
              <a:t>.</a:t>
            </a:r>
          </a:p>
          <a:p>
            <a:pPr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84193" y="2132856"/>
            <a:ext cx="924991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Prevádzka materskej školy</a:t>
            </a: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ovéPole 2"/>
          <p:cNvSpPr txBox="1">
            <a:spLocks noChangeArrowheads="1"/>
          </p:cNvSpPr>
          <p:nvPr/>
        </p:nvSpPr>
        <p:spPr bwMode="auto">
          <a:xfrm>
            <a:off x="2714612" y="1071546"/>
            <a:ext cx="6858048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Materská škola má 4 triedy (3 triedy v budove MŠ, </a:t>
            </a:r>
          </a:p>
          <a:p>
            <a:pPr eaLnBrk="1" hangingPunct="1">
              <a:defRPr/>
            </a:pPr>
            <a:r>
              <a:rPr lang="sk-SK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4. trieda – je zriadená v budove školského klubu ZŠ)</a:t>
            </a:r>
          </a:p>
          <a:p>
            <a:pPr eaLnBrk="1" hangingPunct="1">
              <a:defRPr/>
            </a:pPr>
            <a:endParaRPr lang="sk-SK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eaLnBrk="1" hangingPunct="1">
              <a:defRPr/>
            </a:pPr>
            <a:r>
              <a:rPr lang="sk-SK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Materskú školu navštevujú deti od 3-6 rokov a sú rozdelené</a:t>
            </a:r>
          </a:p>
          <a:p>
            <a:pPr eaLnBrk="1" hangingPunct="1">
              <a:defRPr/>
            </a:pPr>
            <a:r>
              <a:rPr lang="sk-SK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podľa  veku do tried: 1. trieda -     3-4 ročné deti</a:t>
            </a:r>
          </a:p>
          <a:p>
            <a:pPr eaLnBrk="1" hangingPunct="1">
              <a:defRPr/>
            </a:pPr>
            <a:r>
              <a:rPr lang="sk-SK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                                      2. trieda -     4-5 ročné deti</a:t>
            </a:r>
          </a:p>
          <a:p>
            <a:pPr eaLnBrk="1" hangingPunct="1">
              <a:defRPr/>
            </a:pPr>
            <a:r>
              <a:rPr lang="sk-SK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                                       3. trieda -   4,5-6 ročné deti</a:t>
            </a:r>
          </a:p>
          <a:p>
            <a:pPr eaLnBrk="1" hangingPunct="1">
              <a:defRPr/>
            </a:pPr>
            <a:r>
              <a:rPr lang="sk-SK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	                         4. trieda –     5-6 ročné deti</a:t>
            </a:r>
          </a:p>
          <a:p>
            <a:pPr eaLnBrk="1" hangingPunct="1">
              <a:defRPr/>
            </a:pPr>
            <a:endParaRPr lang="sk-SK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eaLnBrk="1" hangingPunct="1">
              <a:defRPr/>
            </a:pPr>
            <a:endParaRPr lang="sk-SK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  <a:p>
            <a:pPr eaLnBrk="1" hangingPunct="1">
              <a:defRPr/>
            </a:pPr>
            <a:r>
              <a:rPr lang="sk-SK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Vyučovacím jazykom v MŠ je štátny jazyk Slovenskej republiky.</a:t>
            </a:r>
          </a:p>
          <a:p>
            <a:pPr eaLnBrk="1" hangingPunct="1">
              <a:defRPr/>
            </a:pPr>
            <a:endParaRPr lang="sk-SK" sz="140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eaLnBrk="1" hangingPunct="1">
              <a:defRPr/>
            </a:pPr>
            <a:endParaRPr lang="sk-SK" sz="140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4479925" y="-771525"/>
            <a:ext cx="1841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sk-SK" sz="1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8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7848600" cy="4776805"/>
          </a:xfrm>
        </p:spPr>
        <p:txBody>
          <a:bodyPr>
            <a:noAutofit/>
          </a:bodyPr>
          <a:lstStyle/>
          <a:p>
            <a: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>Denný poriadok je prispôsobený podmienkam MŠ.</a:t>
            </a:r>
            <a:b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</a:br>
            <a: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>Pri usporiadaní denných činností sa zabezpečuje vyvážené</a:t>
            </a:r>
            <a:b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</a:br>
            <a: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>striedanie činností, vytvára časový priestor na hru a učenie dieťaťa, dodržiavajú  zásady zdravej životosprávy, dodržiava pevne stanovený čas na činnosti zabezpečujúce životosprávu.</a:t>
            </a:r>
            <a:b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</a:br>
            <a: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/>
            </a:r>
            <a:b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</a:br>
            <a: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>Výchovno-vzdelávaciu činnosť v MŠ vykonáva 8 kvalifikovaných</a:t>
            </a:r>
            <a:b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</a:br>
            <a: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>učiteliek </a:t>
            </a:r>
            <a:r>
              <a:rPr lang="sk-SK" sz="1800" dirty="0" err="1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>predprimárneho</a:t>
            </a:r>
            <a:r>
              <a:rPr lang="sk-SK" sz="18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> vzdelávania, ktoré spĺňajú podmienky odbornej a pedagogickej spôsobilosti v súlade s platnou legislatívou.</a:t>
            </a:r>
            <a:r>
              <a:rPr lang="sk-SK" sz="20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  <a:t/>
            </a:r>
            <a:br>
              <a:rPr lang="sk-SK" sz="2000" dirty="0" smtClean="0">
                <a:solidFill>
                  <a:srgbClr val="5D0DA5"/>
                </a:solidFill>
                <a:latin typeface="Century Schoolbook" pitchFamily="18" charset="0"/>
                <a:cs typeface="Trebuchet MS" pitchFamily="34" charset="0"/>
              </a:rPr>
            </a:br>
            <a:endParaRPr lang="sk-SK" sz="2000" dirty="0" smtClean="0">
              <a:solidFill>
                <a:srgbClr val="5D0DA5"/>
              </a:solidFill>
              <a:cs typeface="Trebuchet MS" pitchFamily="34" charset="0"/>
            </a:endParaRPr>
          </a:p>
        </p:txBody>
      </p:sp>
    </p:spTree>
  </p:cSld>
  <p:clrMapOvr>
    <a:masterClrMapping/>
  </p:clrMapOvr>
  <p:transition spd="med" advTm="12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ovéPole 8"/>
          <p:cNvSpPr txBox="1">
            <a:spLocks noChangeArrowheads="1"/>
          </p:cNvSpPr>
          <p:nvPr/>
        </p:nvSpPr>
        <p:spPr bwMode="auto">
          <a:xfrm>
            <a:off x="2735262" y="1214422"/>
            <a:ext cx="583726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Pedagogický kolektív :  Marta  Nemčeková - </a:t>
            </a:r>
            <a:r>
              <a:rPr lang="sk-SK" sz="1600" dirty="0" err="1" smtClean="0">
                <a:solidFill>
                  <a:schemeClr val="bg1"/>
                </a:solidFill>
                <a:latin typeface="Century Schoolbook" pitchFamily="18" charset="0"/>
              </a:rPr>
              <a:t>zást</a:t>
            </a: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. pre MŠ</a:t>
            </a: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                                   Eleonóra Tomášiková - učiteľka</a:t>
            </a: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                                   Mária </a:t>
            </a:r>
            <a:r>
              <a:rPr lang="sk-SK" sz="1600" dirty="0" err="1" smtClean="0">
                <a:solidFill>
                  <a:schemeClr val="bg1"/>
                </a:solidFill>
                <a:latin typeface="Century Schoolbook" pitchFamily="18" charset="0"/>
              </a:rPr>
              <a:t>Gilanová</a:t>
            </a: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       - učiteľka</a:t>
            </a: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                                   Anna Mokrá                - učiteľka</a:t>
            </a: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                                   Katarína </a:t>
            </a:r>
            <a:r>
              <a:rPr lang="sk-SK" sz="1600" dirty="0" err="1" smtClean="0">
                <a:solidFill>
                  <a:schemeClr val="bg1"/>
                </a:solidFill>
                <a:latin typeface="Century Schoolbook" pitchFamily="18" charset="0"/>
              </a:rPr>
              <a:t>Bohúnová</a:t>
            </a: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- učiteľka</a:t>
            </a: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                                   Iveta </a:t>
            </a:r>
            <a:r>
              <a:rPr lang="sk-SK" sz="1600" dirty="0" err="1" smtClean="0">
                <a:solidFill>
                  <a:schemeClr val="bg1"/>
                </a:solidFill>
                <a:latin typeface="Century Schoolbook" pitchFamily="18" charset="0"/>
              </a:rPr>
              <a:t>Lomjanszká</a:t>
            </a: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   - učiteľka</a:t>
            </a: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		      Miriam </a:t>
            </a:r>
            <a:r>
              <a:rPr lang="sk-SK" sz="1600" dirty="0" err="1" smtClean="0">
                <a:solidFill>
                  <a:schemeClr val="bg1"/>
                </a:solidFill>
                <a:latin typeface="Century Schoolbook" pitchFamily="18" charset="0"/>
              </a:rPr>
              <a:t>Kubejová</a:t>
            </a: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        - učiteľka</a:t>
            </a: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		      Beáta Javorková         - učiteľka </a:t>
            </a:r>
          </a:p>
          <a:p>
            <a:pPr eaLnBrk="1" hangingPunct="1">
              <a:defRPr/>
            </a:pPr>
            <a:endParaRPr lang="sk-SK" sz="160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eaLnBrk="1" hangingPunct="1">
              <a:defRPr/>
            </a:pPr>
            <a:endParaRPr lang="sk-SK" sz="160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eaLnBrk="1" hangingPunct="1">
              <a:defRPr/>
            </a:pPr>
            <a:endParaRPr lang="sk-SK" sz="160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Pracovníčky v prevádzke :    </a:t>
            </a:r>
          </a:p>
          <a:p>
            <a:pPr eaLnBrk="1" hangingPunct="1">
              <a:defRPr/>
            </a:pP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Cecília </a:t>
            </a:r>
            <a:r>
              <a:rPr lang="sk-SK" sz="1600" dirty="0" err="1" smtClean="0">
                <a:solidFill>
                  <a:schemeClr val="bg1"/>
                </a:solidFill>
                <a:latin typeface="Century Schoolbook" pitchFamily="18" charset="0"/>
              </a:rPr>
              <a:t>Jajcayová</a:t>
            </a:r>
            <a:r>
              <a:rPr lang="sk-SK" sz="1600" dirty="0" smtClean="0">
                <a:solidFill>
                  <a:schemeClr val="bg1"/>
                </a:solidFill>
                <a:latin typeface="Century Schoolbook" pitchFamily="18" charset="0"/>
              </a:rPr>
              <a:t>, Denisa </a:t>
            </a:r>
            <a:r>
              <a:rPr lang="sk-SK" sz="1600" dirty="0" err="1" smtClean="0">
                <a:solidFill>
                  <a:schemeClr val="bg1"/>
                </a:solidFill>
                <a:latin typeface="Century Schoolbook" pitchFamily="18" charset="0"/>
              </a:rPr>
              <a:t>Andelová</a:t>
            </a:r>
            <a:endParaRPr lang="cs-CZ" sz="160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840388" y="980728"/>
            <a:ext cx="54168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1. trieda Motýle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0" y="2285992"/>
            <a:ext cx="2704758" cy="26236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196" name="TextovéPole 8"/>
          <p:cNvSpPr txBox="1">
            <a:spLocks noChangeArrowheads="1"/>
          </p:cNvSpPr>
          <p:nvPr/>
        </p:nvSpPr>
        <p:spPr bwMode="auto">
          <a:xfrm>
            <a:off x="6786578" y="3357562"/>
            <a:ext cx="2084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Maličký motýlik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na zelenej  lúčke,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drží pekné kvietky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v drobulinkej rúčke.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286116" y="5715016"/>
            <a:ext cx="3381375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Učiteľky: </a:t>
            </a:r>
            <a:r>
              <a:rPr lang="sk-SK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Gilanová</a:t>
            </a: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Mária</a:t>
            </a:r>
          </a:p>
          <a:p>
            <a:pPr>
              <a:defRPr/>
            </a:pP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Mokrá Anna</a:t>
            </a:r>
          </a:p>
        </p:txBody>
      </p:sp>
    </p:spTree>
  </p:cSld>
  <p:clrMapOvr>
    <a:masterClrMapping/>
  </p:clrMapOvr>
  <p:transition advTm="7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850507" y="908720"/>
            <a:ext cx="52245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trieda Lienky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64" y="2143116"/>
            <a:ext cx="3087787" cy="30877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20" name="TextovéPole 6"/>
          <p:cNvSpPr txBox="1">
            <a:spLocks noChangeArrowheads="1"/>
          </p:cNvSpPr>
          <p:nvPr/>
        </p:nvSpPr>
        <p:spPr bwMode="auto">
          <a:xfrm>
            <a:off x="6286512" y="3286124"/>
            <a:ext cx="2658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Spadla lienka na kolienka</a:t>
            </a:r>
            <a:r>
              <a:rPr lang="cs-CZ" sz="1400" b="1" dirty="0">
                <a:solidFill>
                  <a:schemeClr val="bg1"/>
                </a:solidFill>
                <a:latin typeface="Century Schoolbook" pitchFamily="18" charset="0"/>
              </a:rPr>
              <a:t>,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roztrhla sa  podkolienka.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Smutne sedí na polienku,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treba zošiť podkolienku</a:t>
            </a:r>
            <a:r>
              <a:rPr lang="sk-SK" sz="1200" dirty="0">
                <a:latin typeface="Century Schoolbook" pitchFamily="18" charset="0"/>
              </a:rPr>
              <a:t>.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071802" y="5715016"/>
            <a:ext cx="4154488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Učiteľky: Nemčeková Marta</a:t>
            </a:r>
          </a:p>
          <a:p>
            <a:pPr>
              <a:defRPr/>
            </a:pP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Tomášiková </a:t>
            </a:r>
            <a:r>
              <a:rPr lang="sk-SK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Eeleonóra</a:t>
            </a:r>
            <a:endParaRPr lang="sk-SK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2000250" y="357188"/>
            <a:ext cx="6172200" cy="1322387"/>
          </a:xfrm>
        </p:spPr>
        <p:txBody>
          <a:bodyPr/>
          <a:lstStyle/>
          <a:p>
            <a:r>
              <a:rPr lang="sk-SK" smtClean="0">
                <a:cs typeface="Trebuchet MS" pitchFamily="34" charset="0"/>
              </a:rPr>
              <a:t>         </a:t>
            </a:r>
            <a:endParaRPr lang="cs-CZ" sz="3600" smtClean="0">
              <a:cs typeface="Trebuchet MS" pitchFamily="34" charset="0"/>
            </a:endParaRPr>
          </a:p>
        </p:txBody>
      </p:sp>
      <p:sp>
        <p:nvSpPr>
          <p:cNvPr id="10243" name="TextovéPole 6"/>
          <p:cNvSpPr txBox="1">
            <a:spLocks noChangeArrowheads="1"/>
          </p:cNvSpPr>
          <p:nvPr/>
        </p:nvSpPr>
        <p:spPr bwMode="auto">
          <a:xfrm>
            <a:off x="6463458" y="3214686"/>
            <a:ext cx="26805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Včielky medík nanosili,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deväť kôpok peľu tiež.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Nešetrili svoje sily,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veď ich poznáš, dobre vieš.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Vzorom je nám včelička,</a:t>
            </a:r>
          </a:p>
          <a:p>
            <a:r>
              <a:rPr lang="sk-SK" sz="1400" b="1" dirty="0">
                <a:solidFill>
                  <a:schemeClr val="bg1"/>
                </a:solidFill>
                <a:latin typeface="Century Schoolbook" pitchFamily="18" charset="0"/>
              </a:rPr>
              <a:t>usilovná maličká.</a:t>
            </a:r>
            <a:endParaRPr lang="cs-CZ" sz="1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879310" y="1124744"/>
            <a:ext cx="54168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trieda Včielky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02" y="2214554"/>
            <a:ext cx="3208667" cy="26924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BlokTextu 4"/>
          <p:cNvSpPr txBox="1"/>
          <p:nvPr/>
        </p:nvSpPr>
        <p:spPr>
          <a:xfrm>
            <a:off x="3000364" y="5500702"/>
            <a:ext cx="3844925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Učiteľky: </a:t>
            </a:r>
            <a:r>
              <a:rPr lang="sk-SK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Bohúnová</a:t>
            </a: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Katarína</a:t>
            </a:r>
          </a:p>
          <a:p>
            <a:pPr>
              <a:defRPr/>
            </a:pP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k-SK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Lomjanszká</a:t>
            </a:r>
            <a:r>
              <a:rPr lang="sk-SK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Iveta</a:t>
            </a: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690712" y="908720"/>
            <a:ext cx="57631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4. trieda Zajačiky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4" y="2143116"/>
            <a:ext cx="2398857" cy="2995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268" name="BlokTextu 5"/>
          <p:cNvSpPr txBox="1">
            <a:spLocks noChangeArrowheads="1"/>
          </p:cNvSpPr>
          <p:nvPr/>
        </p:nvSpPr>
        <p:spPr bwMode="auto">
          <a:xfrm>
            <a:off x="5572132" y="3214686"/>
            <a:ext cx="22365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Prišiel zajko na pole,</a:t>
            </a:r>
            <a:br>
              <a:rPr lang="sk-SK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najedol sa do vôle.</a:t>
            </a:r>
            <a:br>
              <a:rPr lang="sk-SK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Oddýchol si troška,</a:t>
            </a:r>
            <a:br>
              <a:rPr lang="sk-SK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bežal do brlôžka.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2339975" y="5805488"/>
            <a:ext cx="363855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Učiteľky: </a:t>
            </a:r>
            <a:r>
              <a:rPr lang="sk-SK" sz="2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Kubejová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Miriam</a:t>
            </a:r>
          </a:p>
          <a:p>
            <a:pPr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Javorková Beáta</a:t>
            </a: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249</TotalTime>
  <Words>365</Words>
  <Application>Microsoft Office PowerPoint</Application>
  <PresentationFormat>Prezentácia na obrazovke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Luxusný</vt:lpstr>
      <vt:lpstr>       </vt:lpstr>
      <vt:lpstr>Snímka 2</vt:lpstr>
      <vt:lpstr>Snímka 3</vt:lpstr>
      <vt:lpstr>Denný poriadok je prispôsobený podmienkam MŠ. Pri usporiadaní denných činností sa zabezpečuje vyvážené striedanie činností, vytvára časový priestor na hru a učenie dieťaťa, dodržiavajú  zásady zdravej životosprávy, dodržiava pevne stanovený čas na činnosti zabezpečujúce životosprávu.  Výchovno-vzdelávaciu činnosť v MŠ vykonáva 8 kvalifikovaných učiteliek predprimárneho vzdelávania, ktoré spĺňajú podmienky odbornej a pedagogickej spôsobilosti v súlade s platnou legislatívou. </vt:lpstr>
      <vt:lpstr>Snímka 5</vt:lpstr>
      <vt:lpstr>Snímka 6</vt:lpstr>
      <vt:lpstr>Snímka 7</vt:lpstr>
      <vt:lpstr>         </vt:lpstr>
      <vt:lpstr>Snímka 9</vt:lpstr>
      <vt:lpstr>HISTÓRIA MATERSKEJ ŠKOLY  Slovenský grob</vt:lpstr>
      <vt:lpstr>Snímka 11</vt:lpstr>
      <vt:lpstr>Snímka 12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Materská škola</dc:title>
  <dc:creator>Petka</dc:creator>
  <cp:lastModifiedBy>WAW</cp:lastModifiedBy>
  <cp:revision>29</cp:revision>
  <dcterms:created xsi:type="dcterms:W3CDTF">2001-12-31T23:02:52Z</dcterms:created>
  <dcterms:modified xsi:type="dcterms:W3CDTF">2013-10-10T10:45:17Z</dcterms:modified>
</cp:coreProperties>
</file>